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70" r:id="rId5"/>
    <p:sldId id="271" r:id="rId6"/>
    <p:sldId id="276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CFA9-E661-48D8-B226-AF4E550C3D9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D99C-365F-4867-AC23-08863FA4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C993-8AE9-46DD-9725-F5FD61D1FE2F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C02-132D-473B-8E62-054D9DFE1B4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EFE1-A7DB-4832-8A02-81433D3689E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9A4D-C045-439F-8929-9FA962AC357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9DE2-B8D3-423B-B77B-7CAC58E74C42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466B-6DA5-42A6-991F-5F43CE85FD94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074B-6BBF-4807-9DCF-3B2461FAFF97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EF2E-095D-4F80-8E99-F6CBB3F24F7A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2F61-F1C5-47CE-BE3E-8039ADE53CBA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4D8C-C4FD-4857-BE9D-738CDF7B2EFF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7A43-2EA5-4FBC-9F8A-D5B53C17A903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FB6B-77B9-4610-8BEB-E42CF902A53B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0023"/>
            <a:ext cx="9144000" cy="114994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FF0000"/>
                </a:solidFill>
              </a:rPr>
              <a:t>Consistency of Replicated Database</a:t>
            </a:r>
            <a:br>
              <a:rPr lang="en-US" sz="4800" b="1" u="sng" dirty="0">
                <a:solidFill>
                  <a:srgbClr val="FF0000"/>
                </a:solidFill>
              </a:rPr>
            </a:br>
            <a:r>
              <a:rPr lang="en-US" sz="4800" b="1" u="sng" dirty="0">
                <a:solidFill>
                  <a:srgbClr val="FF0000"/>
                </a:solidFill>
              </a:rPr>
              <a:t>Part II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0410"/>
            <a:ext cx="9144000" cy="877389"/>
          </a:xfrm>
        </p:spPr>
        <p:txBody>
          <a:bodyPr/>
          <a:lstStyle/>
          <a:p>
            <a:r>
              <a:rPr lang="en-US" dirty="0"/>
              <a:t>Instructor: Ms. Mariam </a:t>
            </a:r>
            <a:r>
              <a:rPr lang="en-US" dirty="0" err="1"/>
              <a:t>Nosheen</a:t>
            </a:r>
            <a:endParaRPr lang="en-US" dirty="0"/>
          </a:p>
          <a:p>
            <a:r>
              <a:rPr lang="en-US" dirty="0"/>
              <a:t>Computer Science Department LCWU, </a:t>
            </a:r>
            <a:r>
              <a:rPr lang="en-US" dirty="0" err="1"/>
              <a:t>Lhr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8854" y="1030288"/>
            <a:ext cx="8256587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w"/>
              <a:defRPr kumimoji="1" sz="2800">
                <a:solidFill>
                  <a:srgbClr val="0099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en-US" altLang="zh-CN" sz="3200" b="1" dirty="0">
                <a:ea typeface="宋体" panose="02010600030101010101" pitchFamily="2" charset="-122"/>
              </a:rPr>
              <a:t>CS-212 Distributed Database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22000" y="6356350"/>
            <a:ext cx="635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(3)</a:t>
            </a:r>
            <a:r>
              <a:rPr lang="en-US" dirty="0"/>
              <a:t> Lazy Centralized Replication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Lazy Primary Copy/Limited Transparency</a:t>
            </a:r>
          </a:p>
          <a:p>
            <a:r>
              <a:rPr lang="en-US" dirty="0"/>
              <a:t>Lazy Primary Copy/Limited Transparency – Slaves</a:t>
            </a:r>
          </a:p>
          <a:p>
            <a:r>
              <a:rPr lang="en-US" dirty="0"/>
              <a:t>Lazy Single Master/Full Transparency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93299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(4)</a:t>
            </a:r>
            <a:r>
              <a:rPr lang="en-US" dirty="0"/>
              <a:t> Lazy Distributed Replication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46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Any site: </a:t>
            </a:r>
          </a:p>
          <a:p>
            <a:pPr marL="0" indent="0">
              <a:buNone/>
            </a:pPr>
            <a:r>
              <a:rPr lang="en-US" dirty="0"/>
              <a:t>	➡ Upon read: read locally and return to user </a:t>
            </a:r>
          </a:p>
          <a:p>
            <a:pPr marL="0" indent="0">
              <a:buNone/>
            </a:pPr>
            <a:r>
              <a:rPr lang="en-US" dirty="0"/>
              <a:t>	➡ Upon write: write locally and return to user </a:t>
            </a:r>
          </a:p>
          <a:p>
            <a:pPr marL="0" indent="0">
              <a:buNone/>
            </a:pPr>
            <a:r>
              <a:rPr lang="en-US" dirty="0"/>
              <a:t>	➡ Upon commit/abort: terminate locally </a:t>
            </a:r>
          </a:p>
          <a:p>
            <a:pPr marL="0" indent="0">
              <a:buNone/>
            </a:pPr>
            <a:r>
              <a:rPr lang="en-US" dirty="0"/>
              <a:t>	➡ Sometime after commit: send refresh transaction </a:t>
            </a:r>
          </a:p>
          <a:p>
            <a:pPr marL="0" indent="0">
              <a:buNone/>
            </a:pPr>
            <a:r>
              <a:rPr lang="en-US" dirty="0"/>
              <a:t>	➡ Upon message from other site </a:t>
            </a:r>
          </a:p>
          <a:p>
            <a:pPr marL="0" indent="0">
              <a:buNone/>
            </a:pPr>
            <a:r>
              <a:rPr lang="en-US" dirty="0"/>
              <a:t>		✦ Detect conflicts </a:t>
            </a:r>
          </a:p>
          <a:p>
            <a:pPr marL="0" indent="0">
              <a:buNone/>
            </a:pPr>
            <a:r>
              <a:rPr lang="en-US" dirty="0"/>
              <a:t>		✦ Install changes </a:t>
            </a:r>
          </a:p>
          <a:p>
            <a:pPr marL="0" indent="0">
              <a:buNone/>
            </a:pPr>
            <a:r>
              <a:rPr lang="en-US" dirty="0"/>
              <a:t>		✦ Reconciliation may be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844" y="3637460"/>
            <a:ext cx="7136311" cy="24810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8727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Strategies (Summary)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1592075"/>
            <a:ext cx="10663518" cy="49252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688" y="6575673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52120" y="6575672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241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node can multicast a message to all nodes of a group with a delivery guarantee </a:t>
            </a:r>
          </a:p>
          <a:p>
            <a:r>
              <a:rPr lang="en-US" dirty="0"/>
              <a:t>Multicast primitives </a:t>
            </a:r>
          </a:p>
          <a:p>
            <a:pPr marL="0" indent="0">
              <a:buNone/>
            </a:pPr>
            <a:r>
              <a:rPr lang="en-US" dirty="0"/>
              <a:t>	➡ There are a number of them </a:t>
            </a:r>
          </a:p>
          <a:p>
            <a:pPr marL="0" indent="0">
              <a:buNone/>
            </a:pPr>
            <a:r>
              <a:rPr lang="en-US" dirty="0"/>
              <a:t>	➡ Total ordered multicast: all messages sent by different nodes are 		delivered in the same total order at all the nodes </a:t>
            </a:r>
          </a:p>
          <a:p>
            <a:r>
              <a:rPr lang="en-US" dirty="0"/>
              <a:t>Used with deferred writes, can reduce communication overhead </a:t>
            </a:r>
          </a:p>
          <a:p>
            <a:pPr marL="0" indent="0">
              <a:buNone/>
            </a:pPr>
            <a:r>
              <a:rPr lang="en-US" dirty="0"/>
              <a:t>	➡ Remember eager distributed requires k*m messages (with 		multicast) for throughput of </a:t>
            </a:r>
            <a:r>
              <a:rPr lang="en-US" dirty="0" err="1"/>
              <a:t>ktps</a:t>
            </a:r>
            <a:r>
              <a:rPr lang="en-US" dirty="0"/>
              <a:t> when there are n replicas and m 	update operations in each transaction </a:t>
            </a:r>
          </a:p>
          <a:p>
            <a:pPr marL="0" indent="0">
              <a:buNone/>
            </a:pPr>
            <a:r>
              <a:rPr lang="en-US" dirty="0"/>
              <a:t>	➡ With group communication and deferred writes: 2k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398575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far we have considered replication protocols in the absence of failures </a:t>
            </a:r>
          </a:p>
          <a:p>
            <a:r>
              <a:rPr lang="en-US" dirty="0"/>
              <a:t> How to keep replica consistency when failures occur </a:t>
            </a:r>
          </a:p>
          <a:p>
            <a:pPr marL="0" indent="0">
              <a:buNone/>
            </a:pPr>
            <a:r>
              <a:rPr lang="en-US" dirty="0"/>
              <a:t>	➡ Site failures </a:t>
            </a:r>
          </a:p>
          <a:p>
            <a:pPr marL="0" indent="0">
              <a:buNone/>
            </a:pPr>
            <a:r>
              <a:rPr lang="en-US" dirty="0"/>
              <a:t>		✦ Read One Write All Available (ROWAA) </a:t>
            </a:r>
          </a:p>
          <a:p>
            <a:pPr marL="0" indent="0">
              <a:buNone/>
            </a:pPr>
            <a:r>
              <a:rPr lang="en-US" dirty="0"/>
              <a:t>	➡ Communication failures </a:t>
            </a:r>
          </a:p>
          <a:p>
            <a:pPr marL="0" indent="0">
              <a:buNone/>
            </a:pPr>
            <a:r>
              <a:rPr lang="en-US" dirty="0"/>
              <a:t>		✦ Quorums </a:t>
            </a:r>
          </a:p>
          <a:p>
            <a:pPr marL="0" indent="0">
              <a:buNone/>
            </a:pPr>
            <a:r>
              <a:rPr lang="en-US" dirty="0"/>
              <a:t>	➡ Network partitioning </a:t>
            </a:r>
          </a:p>
          <a:p>
            <a:pPr marL="0" indent="0">
              <a:buNone/>
            </a:pPr>
            <a:r>
              <a:rPr lang="en-US" dirty="0"/>
              <a:t>		✦ Quorums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7484" y="4001294"/>
            <a:ext cx="3701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quorum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is the minimum number of votes that a distributed transaction has to obtain in order to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be allowed to perform an operation in a distributed system.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The fundamental idea is that a transaction is executed if the majority of sites vote to execute 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8053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ROWAA with Primary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= read any copy, if time-out, read another copy. </a:t>
            </a:r>
          </a:p>
          <a:p>
            <a:r>
              <a:rPr lang="en-US" dirty="0"/>
              <a:t> WRITE = send W(x) to all copies. If one site rejects the operation, then abort. Otherwise, all sites not responding are “missing writes”.</a:t>
            </a:r>
          </a:p>
          <a:p>
            <a:r>
              <a:rPr lang="en-US" dirty="0"/>
              <a:t>VALIDATION = To commit a transaction </a:t>
            </a:r>
          </a:p>
          <a:p>
            <a:pPr marL="0" indent="0">
              <a:buNone/>
            </a:pPr>
            <a:r>
              <a:rPr lang="en-US" dirty="0"/>
              <a:t>	➡ Check that all sites in “missing writes” are still down. If not, t	hen abort the transaction. </a:t>
            </a:r>
          </a:p>
          <a:p>
            <a:pPr marL="0" indent="0">
              <a:buNone/>
            </a:pPr>
            <a:r>
              <a:rPr lang="en-US" dirty="0"/>
              <a:t>		✦ There might be a site recovering concurrent with 			transaction updates and these may be lost </a:t>
            </a:r>
          </a:p>
          <a:p>
            <a:pPr marL="0" indent="0">
              <a:buNone/>
            </a:pPr>
            <a:r>
              <a:rPr lang="en-US" dirty="0"/>
              <a:t>	➡ Check that all sites that were available are still available. If 	some do not respond, then abort.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95677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ROWAA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909"/>
            <a:ext cx="10515600" cy="50976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site has a copy of V </a:t>
            </a:r>
          </a:p>
          <a:p>
            <a:pPr marL="0" indent="0">
              <a:buNone/>
            </a:pPr>
            <a:r>
              <a:rPr lang="en-US" dirty="0"/>
              <a:t>	➡ V represents the set of sites a site believes is available </a:t>
            </a:r>
          </a:p>
          <a:p>
            <a:pPr marL="0" indent="0">
              <a:buNone/>
            </a:pPr>
            <a:r>
              <a:rPr lang="en-US" dirty="0"/>
              <a:t>	➡ V(A) is the “view” a site has of the system configuration. </a:t>
            </a:r>
          </a:p>
          <a:p>
            <a:r>
              <a:rPr lang="en-US" dirty="0"/>
              <a:t>The view of a transaction T [V(T)] is the view of its coordinating site, when the transaction starts. </a:t>
            </a:r>
          </a:p>
          <a:p>
            <a:pPr marL="0" indent="0">
              <a:buNone/>
            </a:pPr>
            <a:r>
              <a:rPr lang="en-US" dirty="0"/>
              <a:t>	➡ Read any copy within V; update all copies in V </a:t>
            </a:r>
          </a:p>
          <a:p>
            <a:pPr marL="0" indent="0">
              <a:buNone/>
            </a:pPr>
            <a:r>
              <a:rPr lang="en-US" dirty="0"/>
              <a:t>	➡ If at the end of the transaction the view has changed, the transaction is aborted • All sites must have the same view! </a:t>
            </a:r>
          </a:p>
          <a:p>
            <a:r>
              <a:rPr lang="en-US" dirty="0"/>
              <a:t>To modify V, run a special atomic transaction at all sites. </a:t>
            </a:r>
          </a:p>
          <a:p>
            <a:pPr marL="0" indent="0">
              <a:buNone/>
            </a:pPr>
            <a:r>
              <a:rPr lang="en-US" dirty="0"/>
              <a:t>	➡ Take care that there are no concurrent views! </a:t>
            </a:r>
          </a:p>
          <a:p>
            <a:pPr marL="0" indent="0">
              <a:buNone/>
            </a:pPr>
            <a:r>
              <a:rPr lang="en-US" dirty="0"/>
              <a:t>	➡ Similar to commit protocol. </a:t>
            </a:r>
          </a:p>
          <a:p>
            <a:pPr marL="0" indent="0">
              <a:buNone/>
            </a:pPr>
            <a:r>
              <a:rPr lang="en-US" dirty="0"/>
              <a:t>	➡ Idea: Vs have version numbers; only accept new view if its version number is higher than your current one </a:t>
            </a:r>
          </a:p>
          <a:p>
            <a:r>
              <a:rPr lang="en-US" dirty="0"/>
              <a:t> Recovery: get missed updates from any active node </a:t>
            </a:r>
          </a:p>
          <a:p>
            <a:pPr marL="0" indent="0">
              <a:buNone/>
            </a:pPr>
            <a:r>
              <a:rPr lang="en-US" dirty="0"/>
              <a:t>	➡ Problem: no unique sequence of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628" y="65904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80060" y="65904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335637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08641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7" y="1470212"/>
            <a:ext cx="10954871" cy="52712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40710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Replication </a:t>
            </a:r>
          </a:p>
          <a:p>
            <a:pPr marL="0" indent="0">
              <a:buNone/>
            </a:pPr>
            <a:r>
              <a:rPr lang="en-US" sz="4000" dirty="0"/>
              <a:t>	➡ Replication protocols </a:t>
            </a:r>
          </a:p>
          <a:p>
            <a:pPr marL="0" indent="0">
              <a:buNone/>
            </a:pPr>
            <a:r>
              <a:rPr lang="en-US" sz="4000" dirty="0"/>
              <a:t>	➡ Replication and failure management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ideas can be combined into 4 different replication protocols: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9" y="2774392"/>
            <a:ext cx="5841218" cy="36344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06240" y="3047999"/>
            <a:ext cx="2778036" cy="1987738"/>
            <a:chOff x="4206240" y="3047999"/>
            <a:chExt cx="2778036" cy="1987738"/>
          </a:xfrm>
        </p:grpSpPr>
        <p:sp>
          <p:nvSpPr>
            <p:cNvPr id="5" name="Oval 4"/>
            <p:cNvSpPr/>
            <p:nvPr/>
          </p:nvSpPr>
          <p:spPr>
            <a:xfrm>
              <a:off x="4206240" y="3047999"/>
              <a:ext cx="478972" cy="444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210595" y="4591599"/>
              <a:ext cx="478972" cy="444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505304" y="3047999"/>
              <a:ext cx="478972" cy="444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505304" y="4532302"/>
              <a:ext cx="478972" cy="444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9539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(1)</a:t>
            </a:r>
            <a:r>
              <a:rPr lang="en-US" dirty="0"/>
              <a:t> Eager Centralized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48"/>
            <a:ext cx="10515600" cy="4261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Design parameters: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➡ Distribution of master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 		✦ Single master: one master for all data items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	✦ Primary copy: different masters for different (sets of) data items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➡ Level of transparency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	✦ Limited: applications and users need to know who the master 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		✓ Update transactions are submitted directly to the master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		✓ Reads can occur on slaves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✦ Full: applications and users can submit anywhere and the operations will be forwarded to the master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		✓ Operation-based forwarding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Four alternative implementation architectures, only three are meaningful: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➡ Single master, limited transparency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➡ Single master, full transparency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➡ Primary copy, full transparency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61308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(1)</a:t>
            </a:r>
            <a:r>
              <a:rPr lang="en-US" dirty="0"/>
              <a:t> Eager Centralized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Eager  Single Master/Limited Transparency </a:t>
            </a:r>
          </a:p>
          <a:p>
            <a:r>
              <a:rPr lang="en-US" dirty="0"/>
              <a:t>Eager  Single Master/Full Transparency </a:t>
            </a:r>
          </a:p>
          <a:p>
            <a:r>
              <a:rPr lang="en-US" dirty="0"/>
              <a:t>Eager Primary Copy/Full Transparency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67847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(2)</a:t>
            </a:r>
            <a:r>
              <a:rPr lang="en-US" dirty="0"/>
              <a:t>Eager Distributed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7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Updates originate at any copy </a:t>
            </a:r>
          </a:p>
          <a:p>
            <a:pPr marL="0" indent="0">
              <a:buNone/>
            </a:pPr>
            <a:r>
              <a:rPr lang="en-US" dirty="0"/>
              <a:t>	➡ Each sites uses 2 phase locking. </a:t>
            </a:r>
          </a:p>
          <a:p>
            <a:pPr marL="0" indent="0">
              <a:buNone/>
            </a:pPr>
            <a:r>
              <a:rPr lang="en-US" dirty="0"/>
              <a:t>	➡ Read operations are performed locally. </a:t>
            </a:r>
          </a:p>
          <a:p>
            <a:pPr marL="0" indent="0">
              <a:buNone/>
            </a:pPr>
            <a:r>
              <a:rPr lang="en-US" dirty="0"/>
              <a:t>	➡ Write operations are performed at all sites (using a 	distributed locking 		protocol). </a:t>
            </a:r>
          </a:p>
          <a:p>
            <a:pPr marL="0" indent="0">
              <a:buNone/>
            </a:pPr>
            <a:r>
              <a:rPr lang="en-US" dirty="0"/>
              <a:t>	➡ Coordinate 2PC </a:t>
            </a:r>
          </a:p>
          <a:p>
            <a:r>
              <a:rPr lang="en-US" dirty="0"/>
              <a:t>Slaves: </a:t>
            </a:r>
          </a:p>
          <a:p>
            <a:pPr marL="0" indent="0">
              <a:buNone/>
            </a:pPr>
            <a:r>
              <a:rPr lang="en-US" dirty="0"/>
              <a:t>	➡ As before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10" y="3576681"/>
            <a:ext cx="7090690" cy="25217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8429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(2) </a:t>
            </a:r>
            <a:r>
              <a:rPr lang="en-US" dirty="0"/>
              <a:t>Eager Distributed Protocol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Critical issue: </a:t>
            </a:r>
          </a:p>
          <a:p>
            <a:pPr marL="0" indent="0">
              <a:buNone/>
            </a:pPr>
            <a:r>
              <a:rPr lang="en-US" dirty="0"/>
              <a:t>	➡ Concurrent Writes initiated at different master sites are executed in the same order at 	each slave site </a:t>
            </a:r>
          </a:p>
          <a:p>
            <a:pPr marL="0" indent="0">
              <a:buNone/>
            </a:pPr>
            <a:r>
              <a:rPr lang="en-US" dirty="0"/>
              <a:t>	➡ Local histories are serializable (this is easy) </a:t>
            </a:r>
          </a:p>
          <a:p>
            <a:r>
              <a:rPr lang="en-US" dirty="0"/>
              <a:t>Advantages </a:t>
            </a:r>
          </a:p>
          <a:p>
            <a:pPr marL="0" indent="0">
              <a:buNone/>
            </a:pPr>
            <a:r>
              <a:rPr lang="en-US" dirty="0"/>
              <a:t>	➡ Simple and easy to implement </a:t>
            </a:r>
          </a:p>
          <a:p>
            <a:r>
              <a:rPr lang="en-US" dirty="0"/>
              <a:t>Disadvantage </a:t>
            </a:r>
          </a:p>
          <a:p>
            <a:pPr marL="0" indent="0">
              <a:buNone/>
            </a:pPr>
            <a:r>
              <a:rPr lang="en-US" dirty="0"/>
              <a:t>	➡ Very high communication overhead </a:t>
            </a:r>
          </a:p>
          <a:p>
            <a:pPr marL="0" indent="0">
              <a:buNone/>
            </a:pPr>
            <a:r>
              <a:rPr lang="en-US" dirty="0"/>
              <a:t>		✦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replicas;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update operations in each transaction: n*m messages (assume no 		multicasting) </a:t>
            </a:r>
          </a:p>
          <a:p>
            <a:pPr marL="0" indent="0">
              <a:buNone/>
            </a:pPr>
            <a:r>
              <a:rPr lang="en-US" dirty="0"/>
              <a:t>		✦ For throughput of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dirty="0" err="1"/>
              <a:t>tps</a:t>
            </a:r>
            <a:r>
              <a:rPr lang="en-US" dirty="0"/>
              <a:t>: k* n*m messages </a:t>
            </a:r>
          </a:p>
          <a:p>
            <a:r>
              <a:rPr lang="en-US" dirty="0"/>
              <a:t>Alternative </a:t>
            </a:r>
          </a:p>
          <a:p>
            <a:pPr marL="0" indent="0">
              <a:buNone/>
            </a:pPr>
            <a:r>
              <a:rPr lang="en-US" dirty="0"/>
              <a:t>	➡ Use group communication + deferred update to slaves to reduce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420738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(3)</a:t>
            </a:r>
            <a:r>
              <a:rPr lang="en-US" dirty="0"/>
              <a:t> Lazy Centralized Replication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70" y="1825625"/>
            <a:ext cx="10537370" cy="48277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 transactions submitted to master </a:t>
            </a:r>
          </a:p>
          <a:p>
            <a:r>
              <a:rPr lang="en-US" dirty="0"/>
              <a:t>Master: </a:t>
            </a:r>
          </a:p>
          <a:p>
            <a:pPr marL="0" indent="0">
              <a:buNone/>
            </a:pPr>
            <a:r>
              <a:rPr lang="en-US" dirty="0"/>
              <a:t>	➡ Upon read: read locally and return to user </a:t>
            </a:r>
          </a:p>
          <a:p>
            <a:pPr marL="0" indent="0">
              <a:buNone/>
            </a:pPr>
            <a:r>
              <a:rPr lang="en-US" dirty="0"/>
              <a:t>	➡ Upon write: write locally and return to user </a:t>
            </a:r>
          </a:p>
          <a:p>
            <a:pPr marL="0" indent="0">
              <a:buNone/>
            </a:pPr>
            <a:r>
              <a:rPr lang="en-US" dirty="0"/>
              <a:t>	➡ Upon commit/abort: terminate locally </a:t>
            </a:r>
          </a:p>
          <a:p>
            <a:pPr marL="0" indent="0">
              <a:buNone/>
            </a:pPr>
            <a:r>
              <a:rPr lang="en-US" dirty="0"/>
              <a:t>	➡ Sometime after commit: multicast updates to slaves (in order)</a:t>
            </a:r>
          </a:p>
          <a:p>
            <a:r>
              <a:rPr lang="en-US" dirty="0"/>
              <a:t> Slaves: </a:t>
            </a:r>
          </a:p>
          <a:p>
            <a:pPr marL="0" indent="0">
              <a:buNone/>
            </a:pPr>
            <a:r>
              <a:rPr lang="en-US" dirty="0"/>
              <a:t>	➡ Upon read: read locally </a:t>
            </a:r>
          </a:p>
          <a:p>
            <a:pPr marL="0" indent="0">
              <a:buNone/>
            </a:pPr>
            <a:r>
              <a:rPr lang="en-US" dirty="0"/>
              <a:t>	➡ Refresh transactions: install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95" y="4946467"/>
            <a:ext cx="4911634" cy="1499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310" y="1363960"/>
            <a:ext cx="1112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Lazy Single Master/Limited Transparency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7199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1249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Monotype Sorts</vt:lpstr>
      <vt:lpstr>Times New Roman</vt:lpstr>
      <vt:lpstr>Office Theme</vt:lpstr>
      <vt:lpstr>Consistency of Replicated Database Part II </vt:lpstr>
      <vt:lpstr>Forms of Replication</vt:lpstr>
      <vt:lpstr>Outline</vt:lpstr>
      <vt:lpstr>Replication Protocols</vt:lpstr>
      <vt:lpstr>(1) Eager Centralized Protocols</vt:lpstr>
      <vt:lpstr>(1) Eager Centralized Replication</vt:lpstr>
      <vt:lpstr>(2)Eager Distributed Protocol</vt:lpstr>
      <vt:lpstr>(2) Eager Distributed Protocol (cont’d)</vt:lpstr>
      <vt:lpstr>(3) Lazy Centralized Replication Protocol</vt:lpstr>
      <vt:lpstr>(3) Lazy Centralized Replication Protocol</vt:lpstr>
      <vt:lpstr>(4) Lazy Distributed Replication Protocol</vt:lpstr>
      <vt:lpstr>Replication Strategies (Summary) </vt:lpstr>
      <vt:lpstr>Group Communication</vt:lpstr>
      <vt:lpstr>Failures</vt:lpstr>
      <vt:lpstr>ROWAA with Primary Site</vt:lpstr>
      <vt:lpstr>Distributed ROWAA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of Replicated Database</dc:title>
  <dc:creator>User</dc:creator>
  <cp:lastModifiedBy>Tahreem Tahreem</cp:lastModifiedBy>
  <cp:revision>19</cp:revision>
  <dcterms:created xsi:type="dcterms:W3CDTF">2020-04-21T06:47:25Z</dcterms:created>
  <dcterms:modified xsi:type="dcterms:W3CDTF">2020-05-05T14:49:08Z</dcterms:modified>
</cp:coreProperties>
</file>